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9"/>
  </p:notesMasterIdLst>
  <p:sldIdLst>
    <p:sldId id="256" r:id="rId2"/>
    <p:sldId id="313" r:id="rId3"/>
    <p:sldId id="286" r:id="rId4"/>
    <p:sldId id="257" r:id="rId5"/>
    <p:sldId id="287" r:id="rId6"/>
    <p:sldId id="281" r:id="rId7"/>
    <p:sldId id="305" r:id="rId8"/>
    <p:sldId id="307" r:id="rId9"/>
    <p:sldId id="258" r:id="rId10"/>
    <p:sldId id="288" r:id="rId11"/>
    <p:sldId id="259" r:id="rId12"/>
    <p:sldId id="277" r:id="rId13"/>
    <p:sldId id="289" r:id="rId14"/>
    <p:sldId id="260" r:id="rId15"/>
    <p:sldId id="297" r:id="rId16"/>
    <p:sldId id="262" r:id="rId17"/>
    <p:sldId id="296" r:id="rId18"/>
    <p:sldId id="285" r:id="rId19"/>
    <p:sldId id="291" r:id="rId20"/>
    <p:sldId id="300" r:id="rId21"/>
    <p:sldId id="264" r:id="rId22"/>
    <p:sldId id="265" r:id="rId23"/>
    <p:sldId id="280" r:id="rId24"/>
    <p:sldId id="301" r:id="rId25"/>
    <p:sldId id="302" r:id="rId26"/>
    <p:sldId id="308" r:id="rId27"/>
    <p:sldId id="303" r:id="rId28"/>
    <p:sldId id="304" r:id="rId29"/>
    <p:sldId id="298" r:id="rId30"/>
    <p:sldId id="299" r:id="rId31"/>
    <p:sldId id="266" r:id="rId32"/>
    <p:sldId id="267" r:id="rId33"/>
    <p:sldId id="268" r:id="rId34"/>
    <p:sldId id="269" r:id="rId35"/>
    <p:sldId id="270" r:id="rId36"/>
    <p:sldId id="309" r:id="rId37"/>
    <p:sldId id="310" r:id="rId38"/>
    <p:sldId id="311" r:id="rId39"/>
    <p:sldId id="271" r:id="rId40"/>
    <p:sldId id="306" r:id="rId41"/>
    <p:sldId id="312" r:id="rId42"/>
    <p:sldId id="293" r:id="rId43"/>
    <p:sldId id="294" r:id="rId44"/>
    <p:sldId id="292" r:id="rId45"/>
    <p:sldId id="261" r:id="rId46"/>
    <p:sldId id="263" r:id="rId47"/>
    <p:sldId id="295"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43"/>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9" autoAdjust="0"/>
    <p:restoredTop sz="94624"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1EF273-6CCB-4D59-80CB-57DBEE075862}" type="datetimeFigureOut">
              <a:rPr lang="it-IT" smtClean="0"/>
              <a:pPr/>
              <a:t>08/04/2016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CF0C7-507A-4CA0-829E-D732ACC78E5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24CF0C7-507A-4CA0-829E-D732ACC78E59}" type="slidenum">
              <a:rPr lang="it-IT" smtClean="0"/>
              <a:pPr/>
              <a:t>32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0CF1D0-31F1-484C-9432-A46897862E39}" type="slidenum">
              <a:rPr lang="it-IT" smtClean="0"/>
              <a:pPr/>
              <a:t>‹N›</a:t>
            </a:fld>
            <a:endParaRPr lang="it-IT"/>
          </a:p>
        </p:txBody>
      </p:sp>
    </p:spTree>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E619342-8B6F-4A6A-8842-E84409F981FA}" type="datetimeFigureOut">
              <a:rPr lang="it-IT" smtClean="0"/>
              <a:pPr/>
              <a:t>08/04/2016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D50CF1D0-31F1-484C-9432-A46897862E39}"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619342-8B6F-4A6A-8842-E84409F981FA}" type="datetimeFigureOut">
              <a:rPr lang="it-IT" smtClean="0"/>
              <a:pPr/>
              <a:t>08/04/2016</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0CF1D0-31F1-484C-9432-A46897862E39}"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newsflash/>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Utente\Desktop\Francesco%20Vecchio%20-%20Uomini%20d'onore%20(Official%20Video).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b="1" dirty="0"/>
              <a:t>Le Attività di Libera Impresa anno </a:t>
            </a:r>
            <a:r>
              <a:rPr lang="it-IT" b="1" dirty="0" smtClean="0"/>
              <a:t>2013/2016 </a:t>
            </a:r>
            <a:r>
              <a:rPr lang="it-IT" dirty="0"/>
              <a:t/>
            </a:r>
            <a:br>
              <a:rPr lang="it-IT" dirty="0"/>
            </a:br>
            <a:endParaRPr lang="it-IT" dirty="0"/>
          </a:p>
        </p:txBody>
      </p:sp>
      <p:sp>
        <p:nvSpPr>
          <p:cNvPr id="3" name="Sottotitolo 2"/>
          <p:cNvSpPr>
            <a:spLocks noGrp="1"/>
          </p:cNvSpPr>
          <p:nvPr>
            <p:ph type="subTitle" idx="1"/>
          </p:nvPr>
        </p:nvSpPr>
        <p:spPr/>
        <p:txBody>
          <a:bodyPr/>
          <a:lstStyle/>
          <a:p>
            <a:endParaRPr lang="it-IT" dirty="0" smtClean="0"/>
          </a:p>
          <a:p>
            <a:endParaRPr lang="it-IT" dirty="0" smtClean="0"/>
          </a:p>
          <a:p>
            <a:endParaRPr lang="it-IT" dirty="0" smtClean="0"/>
          </a:p>
          <a:p>
            <a:endParaRPr lang="it-IT" dirty="0"/>
          </a:p>
        </p:txBody>
      </p:sp>
      <p:pic>
        <p:nvPicPr>
          <p:cNvPr id="4" name="Immagine 3" descr="10941028_985899861438958_2717897406171012409_n.png"/>
          <p:cNvPicPr>
            <a:picLocks noChangeAspect="1"/>
          </p:cNvPicPr>
          <p:nvPr/>
        </p:nvPicPr>
        <p:blipFill>
          <a:blip r:embed="rId2">
            <a:lum contrast="40000"/>
          </a:blip>
          <a:stretch>
            <a:fillRect/>
          </a:stretch>
        </p:blipFill>
        <p:spPr>
          <a:xfrm>
            <a:off x="2786050" y="2857497"/>
            <a:ext cx="3643338" cy="1500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b="1" dirty="0" smtClean="0">
                <a:latin typeface="Arial" pitchFamily="34" charset="0"/>
                <a:cs typeface="Arial" pitchFamily="34" charset="0"/>
              </a:rPr>
              <a:t>Un imprenditore denuncia il suo usuraio.</a:t>
            </a:r>
            <a:endParaRPr lang="it-IT" dirty="0" smtClean="0">
              <a:latin typeface="Arial" pitchFamily="34" charset="0"/>
              <a:cs typeface="Arial" pitchFamily="34" charset="0"/>
            </a:endParaRPr>
          </a:p>
          <a:p>
            <a:r>
              <a:rPr lang="it-IT" b="1" dirty="0" smtClean="0">
                <a:latin typeface="Arial" pitchFamily="34" charset="0"/>
                <a:cs typeface="Arial" pitchFamily="34" charset="0"/>
              </a:rPr>
              <a:t>Un prestito che si trasforma nell’incubo di rate con interessi che raggiungevano  il centoventi per cento. Sfinito dalle richieste del suo strozzino, un commerciante catanese assistito da Libera Impresa ha denunciato la vicenda al Nucleo Tributario della Guardia di finanza. </a:t>
            </a:r>
          </a:p>
          <a:p>
            <a:r>
              <a:rPr lang="it-IT" b="1" dirty="0" smtClean="0">
                <a:latin typeface="Arial" pitchFamily="34" charset="0"/>
                <a:cs typeface="Arial" pitchFamily="34" charset="0"/>
              </a:rPr>
              <a:t>Grazie alle intercettazioni è stato possibile confermare le accuse nei confronti di un uomo, già noto per reati simili. I militari hanno messo i sigilli a tredici immobili, tra i quali una villa con piscina.</a:t>
            </a:r>
            <a:endParaRPr lang="it-IT"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stretch>
            <a:fillRect/>
          </a:stretch>
        </p:blipFill>
        <p:spPr>
          <a:xfrm>
            <a:off x="3071802" y="714356"/>
            <a:ext cx="2857500" cy="1157288"/>
          </a:xfrm>
          <a:prstGeom prst="rect">
            <a:avLst/>
          </a:prstGeom>
        </p:spPr>
      </p:pic>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b="1" dirty="0" smtClean="0">
                <a:latin typeface="Arial" pitchFamily="34" charset="0"/>
                <a:cs typeface="Arial" pitchFamily="34" charset="0"/>
              </a:rPr>
              <a:t>Questa operazione brillantemente conclusa dalla </a:t>
            </a:r>
            <a:r>
              <a:rPr lang="it-IT" b="1" dirty="0" err="1" smtClean="0">
                <a:latin typeface="Arial" pitchFamily="34" charset="0"/>
                <a:cs typeface="Arial" pitchFamily="34" charset="0"/>
              </a:rPr>
              <a:t>G.d.F.</a:t>
            </a:r>
            <a:r>
              <a:rPr lang="it-IT" b="1" dirty="0" smtClean="0">
                <a:latin typeface="Arial" pitchFamily="34" charset="0"/>
                <a:cs typeface="Arial" pitchFamily="34" charset="0"/>
              </a:rPr>
              <a:t> del Nucleo P.T. di Catania, ha permesso i nostri assistiti di sollevarsi dal peso di interessi usurai di oltre il 120 per cento annuali.</a:t>
            </a:r>
            <a:endParaRPr lang="it-IT" dirty="0">
              <a:latin typeface="Arial" pitchFamily="34" charset="0"/>
              <a:cs typeface="Arial" pitchFamily="34" charset="0"/>
            </a:endParaRPr>
          </a:p>
        </p:txBody>
      </p:sp>
      <p:pic>
        <p:nvPicPr>
          <p:cNvPr id="4" name="Immagine 3" descr="10941028_985899861438958_2717897406171012409_n.png"/>
          <p:cNvPicPr>
            <a:picLocks noChangeAspect="1"/>
          </p:cNvPicPr>
          <p:nvPr/>
        </p:nvPicPr>
        <p:blipFill>
          <a:blip r:embed="rId2"/>
          <a:stretch>
            <a:fillRect/>
          </a:stretch>
        </p:blipFill>
        <p:spPr>
          <a:xfrm>
            <a:off x="3143240" y="714356"/>
            <a:ext cx="2857500" cy="1143008"/>
          </a:xfrm>
          <a:prstGeom prst="rect">
            <a:avLst/>
          </a:prstGeom>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latin typeface="Arial" pitchFamily="34" charset="0"/>
                <a:cs typeface="Arial" pitchFamily="34" charset="0"/>
              </a:rPr>
              <a:t>Uno degli immobili sequestrati</a:t>
            </a:r>
            <a:endParaRPr lang="it-IT" dirty="0">
              <a:latin typeface="Arial" pitchFamily="34" charset="0"/>
              <a:cs typeface="Arial" pitchFamily="34" charset="0"/>
            </a:endParaRPr>
          </a:p>
        </p:txBody>
      </p:sp>
      <p:pic>
        <p:nvPicPr>
          <p:cNvPr id="4" name="Segnaposto contenuto 3" descr="Gdf-sequestro-7_3_interna.jpg"/>
          <p:cNvPicPr>
            <a:picLocks noGrp="1" noChangeAspect="1"/>
          </p:cNvPicPr>
          <p:nvPr>
            <p:ph idx="1"/>
          </p:nvPr>
        </p:nvPicPr>
        <p:blipFill>
          <a:blip r:embed="rId2">
            <a:lum bright="10000" contrast="20000"/>
          </a:blip>
          <a:stretch>
            <a:fillRect/>
          </a:stretch>
        </p:blipFill>
        <p:spPr>
          <a:xfrm>
            <a:off x="1714480" y="2143117"/>
            <a:ext cx="5643602" cy="3000396"/>
          </a:xfrm>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b="1" dirty="0" smtClean="0">
                <a:latin typeface="Arial" pitchFamily="34" charset="0"/>
                <a:cs typeface="Arial" pitchFamily="34" charset="0"/>
              </a:rPr>
              <a:t>Il 17/12/2013 ci siamo costituiti Parte Civile al processo di cui sopra, presso la terza sezione penale del Tribunale di Catania.</a:t>
            </a:r>
            <a:endParaRPr lang="it-IT" dirty="0" smtClean="0">
              <a:latin typeface="Arial" pitchFamily="34" charset="0"/>
              <a:cs typeface="Arial" pitchFamily="34" charset="0"/>
            </a:endParaRPr>
          </a:p>
          <a:p>
            <a:endParaRPr lang="it-IT" dirty="0"/>
          </a:p>
        </p:txBody>
      </p:sp>
      <p:pic>
        <p:nvPicPr>
          <p:cNvPr id="5" name="Immagine 4" descr="10941028_985899861438958_2717897406171012409_n.png"/>
          <p:cNvPicPr>
            <a:picLocks noChangeAspect="1"/>
          </p:cNvPicPr>
          <p:nvPr/>
        </p:nvPicPr>
        <p:blipFill>
          <a:blip r:embed="rId2">
            <a:lum contrast="20000"/>
          </a:blip>
          <a:stretch>
            <a:fillRect/>
          </a:stretch>
        </p:blipFill>
        <p:spPr>
          <a:xfrm>
            <a:off x="3071802" y="714356"/>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it-IT" b="1" dirty="0" smtClean="0">
                <a:latin typeface="Arial" pitchFamily="34" charset="0"/>
                <a:cs typeface="Arial" pitchFamily="34" charset="0"/>
              </a:rPr>
              <a:t>Alla fine del mese di Aprile del 2013, un imprenditore venendo a conoscenza delle attività svolte con grande successo della nostra associazione, si è rivolto a noi perché sottoposto a estorsione e usura.</a:t>
            </a:r>
            <a:endParaRPr lang="it-IT" dirty="0" smtClean="0">
              <a:latin typeface="Arial" pitchFamily="34" charset="0"/>
              <a:cs typeface="Arial" pitchFamily="34" charset="0"/>
            </a:endParaRPr>
          </a:p>
          <a:p>
            <a:r>
              <a:rPr lang="it-IT" b="1" dirty="0" smtClean="0">
                <a:latin typeface="Arial" pitchFamily="34" charset="0"/>
                <a:cs typeface="Arial" pitchFamily="34" charset="0"/>
              </a:rPr>
              <a:t>Con la nostra assistenza, sono stati denunciati oltre 60 malviventi appartenenti a tre clan che operano tra la provincia di Catania, Siracusa e Lentini ( Clan </a:t>
            </a:r>
            <a:r>
              <a:rPr lang="it-IT" b="1" dirty="0" err="1" smtClean="0">
                <a:latin typeface="Arial" pitchFamily="34" charset="0"/>
                <a:cs typeface="Arial" pitchFamily="34" charset="0"/>
              </a:rPr>
              <a:t>Attanasio</a:t>
            </a:r>
            <a:r>
              <a:rPr lang="it-IT" b="1" dirty="0" smtClean="0">
                <a:latin typeface="Arial" pitchFamily="34" charset="0"/>
                <a:cs typeface="Arial" pitchFamily="34" charset="0"/>
              </a:rPr>
              <a:t>, </a:t>
            </a:r>
            <a:r>
              <a:rPr lang="it-IT" b="1" dirty="0" err="1" smtClean="0">
                <a:latin typeface="Arial" pitchFamily="34" charset="0"/>
                <a:cs typeface="Arial" pitchFamily="34" charset="0"/>
              </a:rPr>
              <a:t>Bottaro</a:t>
            </a:r>
            <a:r>
              <a:rPr lang="it-IT" b="1" dirty="0" smtClean="0">
                <a:latin typeface="Arial" pitchFamily="34" charset="0"/>
                <a:cs typeface="Arial" pitchFamily="34" charset="0"/>
              </a:rPr>
              <a:t> e Cappello di Catania).</a:t>
            </a:r>
            <a:endParaRPr lang="it-IT"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14356"/>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6" name="Segnaposto contenuto 5"/>
          <p:cNvSpPr>
            <a:spLocks noGrp="1"/>
          </p:cNvSpPr>
          <p:nvPr>
            <p:ph idx="1"/>
          </p:nvPr>
        </p:nvSpPr>
        <p:spPr/>
        <p:txBody>
          <a:bodyPr/>
          <a:lstStyle/>
          <a:p>
            <a:endParaRPr lang="it-IT" dirty="0" smtClean="0"/>
          </a:p>
          <a:p>
            <a:endParaRPr lang="it-IT" dirty="0" smtClean="0"/>
          </a:p>
          <a:p>
            <a:endParaRPr lang="it-IT" dirty="0" smtClean="0"/>
          </a:p>
          <a:p>
            <a:endParaRPr lang="it-IT" dirty="0" smtClean="0"/>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14356"/>
            <a:ext cx="2857500" cy="1085851"/>
          </a:xfrm>
          <a:prstGeom prst="rect">
            <a:avLst/>
          </a:prstGeom>
        </p:spPr>
      </p:pic>
      <p:sp>
        <p:nvSpPr>
          <p:cNvPr id="5" name="Rettangolo 4"/>
          <p:cNvSpPr/>
          <p:nvPr/>
        </p:nvSpPr>
        <p:spPr>
          <a:xfrm>
            <a:off x="500034" y="1857364"/>
            <a:ext cx="8286808" cy="1815882"/>
          </a:xfrm>
          <a:prstGeom prst="rect">
            <a:avLst/>
          </a:prstGeom>
        </p:spPr>
        <p:txBody>
          <a:bodyPr wrap="square">
            <a:spAutoFit/>
          </a:bodyPr>
          <a:lstStyle/>
          <a:p>
            <a:r>
              <a:rPr lang="it-IT" sz="2800" b="1" dirty="0" smtClean="0">
                <a:latin typeface="Arial" pitchFamily="34" charset="0"/>
                <a:cs typeface="Arial" pitchFamily="34" charset="0"/>
              </a:rPr>
              <a:t>Oggi, l’imprenditore seguito da Libera impresa, gode del programma di protezione per i testimoni di giustizia e usufruisce della nostra assistenza legale, tecnica e psicologica.</a:t>
            </a:r>
            <a:endParaRPr lang="it-IT" sz="2800" dirty="0" smtClean="0">
              <a:latin typeface="Arial" pitchFamily="34" charset="0"/>
              <a:cs typeface="Arial" pitchFamily="34" charset="0"/>
            </a:endParaRPr>
          </a:p>
        </p:txBody>
      </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b="1" dirty="0">
                <a:latin typeface="Arial" pitchFamily="34" charset="0"/>
                <a:cs typeface="Arial" pitchFamily="34" charset="0"/>
              </a:rPr>
              <a:t>Libera Impresa si costituisce parte civile presso il Tribunale di Catania in data 30/05/2014 per il procedimento </a:t>
            </a:r>
            <a:r>
              <a:rPr lang="it-IT" b="1" dirty="0" err="1">
                <a:latin typeface="Arial" pitchFamily="34" charset="0"/>
                <a:cs typeface="Arial" pitchFamily="34" charset="0"/>
              </a:rPr>
              <a:t>N°</a:t>
            </a:r>
            <a:r>
              <a:rPr lang="it-IT" b="1" dirty="0">
                <a:latin typeface="Arial" pitchFamily="34" charset="0"/>
                <a:cs typeface="Arial" pitchFamily="34" charset="0"/>
              </a:rPr>
              <a:t> 7302/13 e N°8602/13 riguardante il reato di Estorsione perpetrato a danno di un operatore commerciale, </a:t>
            </a:r>
            <a:r>
              <a:rPr lang="it-IT" b="1" u="sng" dirty="0">
                <a:latin typeface="Arial" pitchFamily="34" charset="0"/>
                <a:cs typeface="Arial" pitchFamily="34" charset="0"/>
              </a:rPr>
              <a:t>divenuto testimone di Giustizia.</a:t>
            </a:r>
            <a:endParaRPr lang="it-IT" dirty="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85793"/>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85000" lnSpcReduction="10000"/>
          </a:bodyPr>
          <a:lstStyle/>
          <a:p>
            <a:r>
              <a:rPr lang="it-IT" b="1" dirty="0" smtClean="0">
                <a:latin typeface="Arial" pitchFamily="34" charset="0"/>
                <a:cs typeface="Arial" pitchFamily="34" charset="0"/>
              </a:rPr>
              <a:t>(ANSA) - CATANIA, 23 DIC  2013 - I bambini dell'Orchestra sinfonica infantile "Falcone Borsellino", diretta da Victor </a:t>
            </a:r>
            <a:r>
              <a:rPr lang="it-IT" b="1" dirty="0" err="1" smtClean="0">
                <a:latin typeface="Arial" pitchFamily="34" charset="0"/>
                <a:cs typeface="Arial" pitchFamily="34" charset="0"/>
              </a:rPr>
              <a:t>Omobono</a:t>
            </a:r>
            <a:r>
              <a:rPr lang="it-IT" b="1" dirty="0" smtClean="0">
                <a:latin typeface="Arial" pitchFamily="34" charset="0"/>
                <a:cs typeface="Arial" pitchFamily="34" charset="0"/>
              </a:rPr>
              <a:t>, suoneranno oggi pomeriggio nel Palazzo di Giustizia di Catania, luogo simbolo della legalità per trasmettere alle nuove generazioni la cultura delle regole. L'iniziativa, in programma alle 17, denominata "Cometa è la legalità", è promossa dall'Associazione nazionale magistrati, presieduta da Pasquale Pacifico,dall'Associazione Antiracket Libera Impresa e dalla Fondazione Città Invisibile, rispettivamente guidate da Rosario </a:t>
            </a:r>
            <a:r>
              <a:rPr lang="it-IT" b="1" dirty="0" err="1" smtClean="0">
                <a:latin typeface="Arial" pitchFamily="34" charset="0"/>
                <a:cs typeface="Arial" pitchFamily="34" charset="0"/>
              </a:rPr>
              <a:t>Cunsolo</a:t>
            </a:r>
            <a:r>
              <a:rPr lang="it-IT" b="1" dirty="0" smtClean="0">
                <a:latin typeface="Arial" pitchFamily="34" charset="0"/>
                <a:cs typeface="Arial" pitchFamily="34" charset="0"/>
              </a:rPr>
              <a:t> e </a:t>
            </a:r>
            <a:r>
              <a:rPr lang="it-IT" b="1" dirty="0" err="1" smtClean="0">
                <a:latin typeface="Arial" pitchFamily="34" charset="0"/>
                <a:cs typeface="Arial" pitchFamily="34" charset="0"/>
              </a:rPr>
              <a:t>Alfia</a:t>
            </a:r>
            <a:r>
              <a:rPr lang="it-IT" b="1" dirty="0" smtClean="0">
                <a:latin typeface="Arial" pitchFamily="34" charset="0"/>
                <a:cs typeface="Arial" pitchFamily="34" charset="0"/>
              </a:rPr>
              <a:t> Milazzo. "Si tratta - ha detto </a:t>
            </a:r>
            <a:r>
              <a:rPr lang="it-IT" b="1" dirty="0" err="1" smtClean="0">
                <a:latin typeface="Arial" pitchFamily="34" charset="0"/>
                <a:cs typeface="Arial" pitchFamily="34" charset="0"/>
              </a:rPr>
              <a:t>Cunsolo</a:t>
            </a:r>
            <a:r>
              <a:rPr lang="it-IT" b="1" dirty="0" smtClean="0">
                <a:latin typeface="Arial" pitchFamily="34" charset="0"/>
                <a:cs typeface="Arial" pitchFamily="34" charset="0"/>
              </a:rPr>
              <a:t> - di un evento storico e senza precedenti nel capoluogo etneo: accogliere nel tempio della Giustizia un coro e una orchestra che suonano per la legalità</a:t>
            </a:r>
            <a:endParaRPr lang="it-IT" b="1" dirty="0">
              <a:latin typeface="Arial" pitchFamily="34" charset="0"/>
              <a:cs typeface="Arial" pitchFamily="34" charset="0"/>
            </a:endParaRPr>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85793"/>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pic>
        <p:nvPicPr>
          <p:cNvPr id="4" name="Immagine 3" descr="2013_12_23-Concerto-musicale-al-Tribunale-di-Catania_089-622x415.jpg"/>
          <p:cNvPicPr>
            <a:picLocks noChangeAspect="1"/>
          </p:cNvPicPr>
          <p:nvPr/>
        </p:nvPicPr>
        <p:blipFill>
          <a:blip r:embed="rId2">
            <a:lum bright="10000" contrast="20000"/>
          </a:blip>
          <a:stretch>
            <a:fillRect/>
          </a:stretch>
        </p:blipFill>
        <p:spPr>
          <a:xfrm>
            <a:off x="1857356" y="214291"/>
            <a:ext cx="5143536" cy="3143248"/>
          </a:xfrm>
          <a:prstGeom prst="rect">
            <a:avLst/>
          </a:prstGeom>
        </p:spPr>
      </p:pic>
      <p:pic>
        <p:nvPicPr>
          <p:cNvPr id="6" name="Immagine 5" descr="2013_12_23-Concerto-musicale-al-Tribunale-di-Catania_081-622x415.jpg"/>
          <p:cNvPicPr>
            <a:picLocks noChangeAspect="1"/>
          </p:cNvPicPr>
          <p:nvPr/>
        </p:nvPicPr>
        <p:blipFill>
          <a:blip r:embed="rId3">
            <a:lum bright="10000" contrast="20000"/>
          </a:blip>
          <a:stretch>
            <a:fillRect/>
          </a:stretch>
        </p:blipFill>
        <p:spPr>
          <a:xfrm>
            <a:off x="1857356" y="3643314"/>
            <a:ext cx="5143536" cy="3214687"/>
          </a:xfrm>
          <a:prstGeom prst="rect">
            <a:avLst/>
          </a:prstGeom>
        </p:spPr>
      </p:pic>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85794"/>
            <a:ext cx="8229600" cy="1061295"/>
          </a:xfrm>
        </p:spPr>
        <p:txBody>
          <a:bodyPr>
            <a:normAutofit fontScale="90000"/>
          </a:bodyPr>
          <a:lstStyle/>
          <a:p>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dirty="0" smtClean="0"/>
              <a:t/>
            </a:r>
            <a:br>
              <a:rPr lang="it-IT" sz="2700" dirty="0" smtClean="0"/>
            </a:br>
            <a:r>
              <a:rPr lang="it-IT" sz="2700" b="1" dirty="0" smtClean="0">
                <a:latin typeface="Arial" pitchFamily="34" charset="0"/>
                <a:cs typeface="Arial" pitchFamily="34" charset="0"/>
              </a:rPr>
              <a:t>24 Maggio 2014, Consegnata la prima Coppa della Legalità dalla A.N.M. Catania e da Libera Impresa </a:t>
            </a:r>
            <a:r>
              <a:rPr lang="it-IT" dirty="0" smtClean="0"/>
              <a:t/>
            </a:r>
            <a:br>
              <a:rPr lang="it-IT" dirty="0" smtClean="0"/>
            </a:br>
            <a:endParaRPr lang="it-IT" dirty="0"/>
          </a:p>
        </p:txBody>
      </p:sp>
      <p:pic>
        <p:nvPicPr>
          <p:cNvPr id="4" name="Segnaposto contenuto 3" descr="1606912_290464731131156_3916668659281493087_n.jpg"/>
          <p:cNvPicPr>
            <a:picLocks noGrp="1" noChangeAspect="1"/>
          </p:cNvPicPr>
          <p:nvPr>
            <p:ph idx="1"/>
          </p:nvPr>
        </p:nvPicPr>
        <p:blipFill>
          <a:blip r:embed="rId2">
            <a:lum contrast="20000"/>
          </a:blip>
          <a:stretch>
            <a:fillRect/>
          </a:stretch>
        </p:blipFill>
        <p:spPr>
          <a:xfrm>
            <a:off x="1254000" y="1935163"/>
            <a:ext cx="6635999" cy="4389437"/>
          </a:xfrm>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12924494_953245551411036_109007082109863079_n.jpg"/>
          <p:cNvPicPr>
            <a:picLocks noGrp="1" noChangeAspect="1"/>
          </p:cNvPicPr>
          <p:nvPr>
            <p:ph idx="1"/>
          </p:nvPr>
        </p:nvPicPr>
        <p:blipFill>
          <a:blip r:embed="rId2"/>
          <a:stretch>
            <a:fillRect/>
          </a:stretch>
        </p:blipFill>
        <p:spPr>
          <a:xfrm>
            <a:off x="2500298" y="714355"/>
            <a:ext cx="4214842" cy="5929355"/>
          </a:xfr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smtClean="0">
                <a:latin typeface="Arial" pitchFamily="34" charset="0"/>
                <a:cs typeface="Arial" pitchFamily="34" charset="0"/>
              </a:rPr>
              <a:t>Il 21 Luglio 2014, un imprenditore Acese si rivolge a Libera Impresa perché sottoposto a usura. Acquisiamo la denuncia e lo accompagniamo presso il Nucleo Tributario della </a:t>
            </a:r>
            <a:r>
              <a:rPr lang="it-IT" b="1" dirty="0" err="1" smtClean="0">
                <a:latin typeface="Arial" pitchFamily="34" charset="0"/>
                <a:cs typeface="Arial" pitchFamily="34" charset="0"/>
              </a:rPr>
              <a:t>G.d.F.</a:t>
            </a:r>
            <a:r>
              <a:rPr lang="it-IT" b="1" dirty="0" smtClean="0">
                <a:latin typeface="Arial" pitchFamily="34" charset="0"/>
                <a:cs typeface="Arial" pitchFamily="34" charset="0"/>
              </a:rPr>
              <a:t> dove conferma e sottoscrive e da quel momento partono le indagini.</a:t>
            </a:r>
            <a:endParaRPr lang="it-IT"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00364" y="785793"/>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1428736"/>
            <a:ext cx="8229600" cy="5429264"/>
          </a:xfrm>
        </p:spPr>
        <p:txBody>
          <a:bodyPr>
            <a:normAutofit/>
          </a:bodyPr>
          <a:lstStyle/>
          <a:p>
            <a:pPr>
              <a:buNone/>
            </a:pPr>
            <a:r>
              <a:rPr lang="it-IT" b="1" dirty="0" smtClean="0"/>
              <a:t>    </a:t>
            </a:r>
          </a:p>
          <a:p>
            <a:pPr>
              <a:buNone/>
            </a:pPr>
            <a:r>
              <a:rPr lang="it-IT" b="1" dirty="0" smtClean="0"/>
              <a:t>   Un </a:t>
            </a:r>
            <a:r>
              <a:rPr lang="it-IT" b="1" dirty="0"/>
              <a:t>esempio concreto viene da un imprenditore del territorio di </a:t>
            </a:r>
            <a:r>
              <a:rPr lang="it-IT" b="1" dirty="0" err="1"/>
              <a:t>Belpasso</a:t>
            </a:r>
            <a:r>
              <a:rPr lang="it-IT" b="1" dirty="0"/>
              <a:t>, affidatosi a Libera Impresa, il quale con estremo coraggio ha denunciato i suoi estorsori (Boss di primo piano del Clan </a:t>
            </a:r>
            <a:r>
              <a:rPr lang="it-IT" b="1" dirty="0" err="1"/>
              <a:t>Trigilio</a:t>
            </a:r>
            <a:r>
              <a:rPr lang="it-IT" b="1" dirty="0"/>
              <a:t> di </a:t>
            </a:r>
            <a:r>
              <a:rPr lang="it-IT" b="1" dirty="0" smtClean="0"/>
              <a:t>Noto), </a:t>
            </a:r>
            <a:r>
              <a:rPr lang="it-IT" b="1" dirty="0"/>
              <a:t>dove il 29/08/2014 è scattato il blitz dei Carabinieri, i quali, hanno eseguito  arresti nel territorio di </a:t>
            </a:r>
            <a:r>
              <a:rPr lang="it-IT" b="1" dirty="0" err="1"/>
              <a:t>Belpasso</a:t>
            </a:r>
            <a:r>
              <a:rPr lang="it-IT" b="1" dirty="0"/>
              <a:t> in flagranza di reato.</a:t>
            </a:r>
            <a:endParaRPr lang="it-IT" dirty="0"/>
          </a:p>
          <a:p>
            <a:endParaRPr lang="it-IT" dirty="0"/>
          </a:p>
        </p:txBody>
      </p:sp>
      <p:pic>
        <p:nvPicPr>
          <p:cNvPr id="6" name="Immagine 5" descr="10941028_985899861438958_2717897406171012409_n.png"/>
          <p:cNvPicPr>
            <a:picLocks noChangeAspect="1"/>
          </p:cNvPicPr>
          <p:nvPr/>
        </p:nvPicPr>
        <p:blipFill>
          <a:blip r:embed="rId2"/>
          <a:stretch>
            <a:fillRect/>
          </a:stretch>
        </p:blipFill>
        <p:spPr>
          <a:xfrm>
            <a:off x="3143240" y="714356"/>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it-IT" b="1" dirty="0">
                <a:latin typeface="Arial" pitchFamily="34" charset="0"/>
                <a:cs typeface="Arial" pitchFamily="34" charset="0"/>
              </a:rPr>
              <a:t>Il 24/10/2014, il Comune di Aci Catena, riconosce a Libera Impresa l’impegno profuso per la lotta al racket nel territorio e a proposito, ha voluto concederci l'utilizzo di un ufficio di proprietà comunale, come punto d’incontro e come sportello </a:t>
            </a:r>
            <a:r>
              <a:rPr lang="it-IT" b="1" dirty="0" smtClean="0">
                <a:latin typeface="Arial" pitchFamily="34" charset="0"/>
                <a:cs typeface="Arial" pitchFamily="34" charset="0"/>
              </a:rPr>
              <a:t>Antiracket.</a:t>
            </a:r>
            <a:endParaRPr lang="it-IT" dirty="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00364" y="714356"/>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1508048_10205685611247853_8498655556607964951_n.jpg"/>
          <p:cNvPicPr>
            <a:picLocks noGrp="1" noChangeAspect="1"/>
          </p:cNvPicPr>
          <p:nvPr>
            <p:ph idx="1"/>
          </p:nvPr>
        </p:nvPicPr>
        <p:blipFill>
          <a:blip r:embed="rId2"/>
          <a:stretch>
            <a:fillRect/>
          </a:stretch>
        </p:blipFill>
        <p:spPr>
          <a:xfrm>
            <a:off x="142844" y="285728"/>
            <a:ext cx="8858312" cy="6215107"/>
          </a:xfrm>
        </p:spPr>
      </p:pic>
    </p:spTree>
  </p:cSld>
  <p:clrMapOvr>
    <a:masterClrMapping/>
  </p:clrMapOvr>
  <p:transition advClick="0" advTm="15000">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b="1" dirty="0" smtClean="0">
                <a:latin typeface="Arial" pitchFamily="34" charset="0"/>
                <a:cs typeface="Arial" pitchFamily="34" charset="0"/>
              </a:rPr>
              <a:t>Grazie a questo presidio sul territorio Acese, arrivano segnalazioni  di imprenditori che non hanno il coraggio di esporsi in prima persona, ma noi li abbiamo aiutati lo stesso a venirne fuori, con la collaborazione delle Forze dell’Ordine che con grande umanità si sono sempre strette ai nostri obiettivi a reprimere il racket delle estorsioni e l’usura.</a:t>
            </a:r>
            <a:endParaRPr lang="it-IT"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00364" y="785793"/>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lnSpcReduction="10000"/>
          </a:bodyPr>
          <a:lstStyle/>
          <a:p>
            <a:r>
              <a:rPr lang="it-IT" b="1" dirty="0" smtClean="0">
                <a:latin typeface="Arial" pitchFamily="34" charset="0"/>
                <a:cs typeface="Arial" pitchFamily="34" charset="0"/>
              </a:rPr>
              <a:t>Tribunale di Catania, premiazione Coppa della Legalità evento patrocinato da Libera Impresa Associazione Nazionale Magistrati e Forze dell’Ordine</a:t>
            </a:r>
          </a:p>
          <a:p>
            <a:r>
              <a:rPr lang="it-IT" b="1" i="1" dirty="0" smtClean="0">
                <a:latin typeface="Arial" pitchFamily="34" charset="0"/>
                <a:cs typeface="Arial" pitchFamily="34" charset="0"/>
              </a:rPr>
              <a:t>Si è celebrata oggi 23/05/2015 la premiazione “Coppa della Legalità”  presso la Sala delle Adunanze del Tribunale di Catania.</a:t>
            </a:r>
            <a:endParaRPr lang="it-IT" b="1" dirty="0" smtClean="0">
              <a:latin typeface="Arial" pitchFamily="34" charset="0"/>
              <a:cs typeface="Arial" pitchFamily="34" charset="0"/>
            </a:endParaRPr>
          </a:p>
          <a:p>
            <a:r>
              <a:rPr lang="it-IT" b="1" i="1" dirty="0" smtClean="0">
                <a:latin typeface="Arial" pitchFamily="34" charset="0"/>
                <a:cs typeface="Arial" pitchFamily="34" charset="0"/>
              </a:rPr>
              <a:t>L’iniziativa parte da un progetto legalità sviluppato da Libera Impresa, Forze dell’Ordine, Associazione Nazionale Magistrati Etnei e le scuole della Provincia.</a:t>
            </a:r>
            <a:endParaRPr lang="it-IT" b="1"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85793"/>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i="1" dirty="0" smtClean="0">
                <a:latin typeface="Arial" pitchFamily="34" charset="0"/>
                <a:cs typeface="Arial" pitchFamily="34" charset="0"/>
              </a:rPr>
              <a:t>La seconda edizione del Concorso ha assegnato la “Coppa della Legalità” al Liceo delle Scienze Umane “</a:t>
            </a:r>
            <a:r>
              <a:rPr lang="it-IT" b="1" i="1" dirty="0" err="1" smtClean="0">
                <a:latin typeface="Arial" pitchFamily="34" charset="0"/>
                <a:cs typeface="Arial" pitchFamily="34" charset="0"/>
              </a:rPr>
              <a:t>M.Rapisardi</a:t>
            </a:r>
            <a:r>
              <a:rPr lang="it-IT" b="1" i="1" dirty="0" smtClean="0">
                <a:latin typeface="Arial" pitchFamily="34" charset="0"/>
                <a:cs typeface="Arial" pitchFamily="34" charset="0"/>
              </a:rPr>
              <a:t>” di </a:t>
            </a:r>
            <a:r>
              <a:rPr lang="it-IT" b="1" i="1" dirty="0" err="1" smtClean="0">
                <a:latin typeface="Arial" pitchFamily="34" charset="0"/>
                <a:cs typeface="Arial" pitchFamily="34" charset="0"/>
              </a:rPr>
              <a:t>Biancavilla</a:t>
            </a:r>
            <a:r>
              <a:rPr lang="it-IT" b="1" i="1" dirty="0" smtClean="0">
                <a:latin typeface="Arial" pitchFamily="34" charset="0"/>
                <a:cs typeface="Arial" pitchFamily="34" charset="0"/>
              </a:rPr>
              <a:t>, la Consegna è stata fatta dal Presidente Di A.N.M. Catania Dottoressa Daniela Monaco Crea e dal Presidente di Libera Impresa Rosario </a:t>
            </a:r>
            <a:r>
              <a:rPr lang="it-IT" b="1" i="1" dirty="0" err="1" smtClean="0">
                <a:latin typeface="Arial" pitchFamily="34" charset="0"/>
                <a:cs typeface="Arial" pitchFamily="34" charset="0"/>
              </a:rPr>
              <a:t>Cunsolo</a:t>
            </a:r>
            <a:r>
              <a:rPr lang="it-IT" b="1" i="1" dirty="0" smtClean="0">
                <a:latin typeface="Arial" pitchFamily="34" charset="0"/>
                <a:cs typeface="Arial" pitchFamily="34" charset="0"/>
              </a:rPr>
              <a:t>.</a:t>
            </a:r>
            <a:endParaRPr lang="it-IT" b="1"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143240" y="714356"/>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1714488"/>
            <a:ext cx="8229600" cy="5143512"/>
          </a:xfrm>
        </p:spPr>
        <p:txBody>
          <a:bodyPr>
            <a:normAutofit fontScale="85000" lnSpcReduction="10000"/>
          </a:bodyPr>
          <a:lstStyle/>
          <a:p>
            <a:r>
              <a:rPr lang="it-IT" b="1" i="1" dirty="0" smtClean="0">
                <a:latin typeface="Arial" pitchFamily="34" charset="0"/>
                <a:cs typeface="Arial" pitchFamily="34" charset="0"/>
              </a:rPr>
              <a:t>Le Forze dell’Ordine hanno scelto nell’ordine: Scuola Media “Nino </a:t>
            </a:r>
            <a:r>
              <a:rPr lang="it-IT" b="1" i="1" dirty="0" err="1" smtClean="0">
                <a:latin typeface="Arial" pitchFamily="34" charset="0"/>
                <a:cs typeface="Arial" pitchFamily="34" charset="0"/>
              </a:rPr>
              <a:t>Martoglio</a:t>
            </a:r>
            <a:r>
              <a:rPr lang="it-IT" b="1" i="1" dirty="0" smtClean="0">
                <a:latin typeface="Arial" pitchFamily="34" charset="0"/>
                <a:cs typeface="Arial" pitchFamily="34" charset="0"/>
              </a:rPr>
              <a:t>” </a:t>
            </a:r>
            <a:r>
              <a:rPr lang="it-IT" b="1" i="1" dirty="0" err="1" smtClean="0">
                <a:latin typeface="Arial" pitchFamily="34" charset="0"/>
                <a:cs typeface="Arial" pitchFamily="34" charset="0"/>
              </a:rPr>
              <a:t>Belpasso</a:t>
            </a:r>
            <a:r>
              <a:rPr lang="it-IT" b="1" i="1" dirty="0" smtClean="0">
                <a:latin typeface="Arial" pitchFamily="34" charset="0"/>
                <a:cs typeface="Arial" pitchFamily="34" charset="0"/>
              </a:rPr>
              <a:t>,  Medaglia d’argento del Questore di Catania e una medaglia d’argento dalla Squadra Mobile, i premi sono stati consegnati dal Capo della Squadra Mobile di Catania Dott. Antonio </a:t>
            </a:r>
            <a:r>
              <a:rPr lang="it-IT" b="1" i="1" dirty="0" err="1" smtClean="0">
                <a:latin typeface="Arial" pitchFamily="34" charset="0"/>
                <a:cs typeface="Arial" pitchFamily="34" charset="0"/>
              </a:rPr>
              <a:t>Salvago</a:t>
            </a:r>
            <a:r>
              <a:rPr lang="it-IT" b="1" i="1" dirty="0" smtClean="0">
                <a:latin typeface="Arial" pitchFamily="34" charset="0"/>
                <a:cs typeface="Arial" pitchFamily="34" charset="0"/>
              </a:rPr>
              <a:t>.</a:t>
            </a:r>
            <a:endParaRPr lang="it-IT" dirty="0" smtClean="0">
              <a:latin typeface="Arial" pitchFamily="34" charset="0"/>
              <a:cs typeface="Arial" pitchFamily="34" charset="0"/>
            </a:endParaRPr>
          </a:p>
          <a:p>
            <a:r>
              <a:rPr lang="it-IT" b="1" i="1" dirty="0" smtClean="0">
                <a:latin typeface="Arial" pitchFamily="34" charset="0"/>
                <a:cs typeface="Arial" pitchFamily="34" charset="0"/>
              </a:rPr>
              <a:t>La Guardia di Finanza ha premiato il contributo giornalistico prodotto dal Liceo Economico Sociale “F. DE </a:t>
            </a:r>
            <a:r>
              <a:rPr lang="it-IT" b="1" i="1" dirty="0" err="1" smtClean="0">
                <a:latin typeface="Arial" pitchFamily="34" charset="0"/>
                <a:cs typeface="Arial" pitchFamily="34" charset="0"/>
              </a:rPr>
              <a:t>Sanctis</a:t>
            </a:r>
            <a:r>
              <a:rPr lang="it-IT" b="1" i="1" dirty="0" smtClean="0">
                <a:latin typeface="Arial" pitchFamily="34" charset="0"/>
                <a:cs typeface="Arial" pitchFamily="34" charset="0"/>
              </a:rPr>
              <a:t>” di Paternò, ha consegnato il presente “libro della storico della </a:t>
            </a:r>
            <a:r>
              <a:rPr lang="it-IT" b="1" i="1" dirty="0" err="1" smtClean="0">
                <a:latin typeface="Arial" pitchFamily="34" charset="0"/>
                <a:cs typeface="Arial" pitchFamily="34" charset="0"/>
              </a:rPr>
              <a:t>G.d.F.</a:t>
            </a:r>
            <a:r>
              <a:rPr lang="it-IT" b="1" i="1" dirty="0" smtClean="0">
                <a:latin typeface="Arial" pitchFamily="34" charset="0"/>
                <a:cs typeface="Arial" pitchFamily="34" charset="0"/>
              </a:rPr>
              <a:t> ” il Tenente Colonnello Dott. Salvatore </a:t>
            </a:r>
            <a:r>
              <a:rPr lang="it-IT" b="1" i="1" dirty="0" err="1" smtClean="0">
                <a:latin typeface="Arial" pitchFamily="34" charset="0"/>
                <a:cs typeface="Arial" pitchFamily="34" charset="0"/>
              </a:rPr>
              <a:t>Berluti</a:t>
            </a:r>
            <a:r>
              <a:rPr lang="it-IT" b="1" i="1" dirty="0" smtClean="0">
                <a:latin typeface="Arial" pitchFamily="34" charset="0"/>
                <a:cs typeface="Arial" pitchFamily="34" charset="0"/>
              </a:rPr>
              <a:t> in rappresentanza del comandante provinciale Dott. Roberto Manna.</a:t>
            </a:r>
            <a:endParaRPr lang="it-IT" dirty="0" smtClean="0">
              <a:latin typeface="Arial" pitchFamily="34" charset="0"/>
              <a:cs typeface="Arial" pitchFamily="34" charset="0"/>
            </a:endParaRPr>
          </a:p>
          <a:p>
            <a:r>
              <a:rPr lang="it-IT" b="1" i="1" dirty="0" smtClean="0">
                <a:latin typeface="Arial" pitchFamily="34" charset="0"/>
                <a:cs typeface="Arial" pitchFamily="34" charset="0"/>
              </a:rPr>
              <a:t>L’Arma dei Carabinieri ha scelto l’elaborato prodotto dall’Istituto Superiore “P. </a:t>
            </a:r>
            <a:r>
              <a:rPr lang="it-IT" b="1" i="1" dirty="0" err="1" smtClean="0">
                <a:latin typeface="Arial" pitchFamily="34" charset="0"/>
                <a:cs typeface="Arial" pitchFamily="34" charset="0"/>
              </a:rPr>
              <a:t>Branchina</a:t>
            </a:r>
            <a:r>
              <a:rPr lang="it-IT" b="1" i="1" dirty="0" smtClean="0">
                <a:latin typeface="Arial" pitchFamily="34" charset="0"/>
                <a:cs typeface="Arial" pitchFamily="34" charset="0"/>
              </a:rPr>
              <a:t>” di Adrano, ha consegnato l’emblema dell’arma il Tenente Colonnello Dott. Mario Pantano, in rappresentanza del comandante provinciale Dott. Alessandro</a:t>
            </a:r>
            <a:r>
              <a:rPr lang="it-IT" i="1" dirty="0" smtClean="0">
                <a:latin typeface="Arial" pitchFamily="34" charset="0"/>
                <a:cs typeface="Arial" pitchFamily="34" charset="0"/>
              </a:rPr>
              <a:t> </a:t>
            </a:r>
            <a:r>
              <a:rPr lang="it-IT" b="1" i="1" dirty="0" err="1" smtClean="0">
                <a:latin typeface="Arial" pitchFamily="34" charset="0"/>
                <a:cs typeface="Arial" pitchFamily="34" charset="0"/>
              </a:rPr>
              <a:t>Casarsa</a:t>
            </a:r>
            <a:r>
              <a:rPr lang="it-IT" b="1" i="1" dirty="0" smtClean="0">
                <a:latin typeface="Arial" pitchFamily="34" charset="0"/>
                <a:cs typeface="Arial" pitchFamily="34" charset="0"/>
              </a:rPr>
              <a:t>.</a:t>
            </a:r>
            <a:endParaRPr lang="it-IT"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357166"/>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b="1" i="1" dirty="0" smtClean="0">
                <a:latin typeface="Arial" pitchFamily="34" charset="0"/>
                <a:cs typeface="Arial" pitchFamily="34" charset="0"/>
              </a:rPr>
              <a:t>Ciak New’s testata giornalistica di provincia, ha assegnato la Targa all’Istituto Comprensivo “F. </a:t>
            </a:r>
            <a:r>
              <a:rPr lang="it-IT" b="1" i="1" dirty="0" err="1" smtClean="0">
                <a:latin typeface="Arial" pitchFamily="34" charset="0"/>
                <a:cs typeface="Arial" pitchFamily="34" charset="0"/>
              </a:rPr>
              <a:t>Guglielmino</a:t>
            </a:r>
            <a:r>
              <a:rPr lang="it-IT" b="1" i="1" dirty="0" smtClean="0">
                <a:latin typeface="Arial" pitchFamily="34" charset="0"/>
                <a:cs typeface="Arial" pitchFamily="34" charset="0"/>
              </a:rPr>
              <a:t>” di Aci Catena, ha consegnato il premio la Dottoressa Mary Sottile Direttore di Ciak e inviata “La Sicilia”.</a:t>
            </a:r>
            <a:endParaRPr lang="it-IT" dirty="0" smtClean="0">
              <a:latin typeface="Arial" pitchFamily="34" charset="0"/>
              <a:cs typeface="Arial" pitchFamily="34" charset="0"/>
            </a:endParaRPr>
          </a:p>
          <a:p>
            <a:r>
              <a:rPr lang="it-IT" b="1" i="1" dirty="0" smtClean="0">
                <a:latin typeface="Arial" pitchFamily="34" charset="0"/>
                <a:cs typeface="Arial" pitchFamily="34" charset="0"/>
              </a:rPr>
              <a:t>L’Associazione Nazionale Magistrati, ha desiderato premiare tutti gli Istituti con dei Libri Inediti e apprezzati e una pergamena a ricordo dell’evento.</a:t>
            </a:r>
            <a:endParaRPr lang="it-IT" dirty="0" smtClean="0">
              <a:latin typeface="Arial" pitchFamily="34" charset="0"/>
              <a:cs typeface="Arial" pitchFamily="34" charset="0"/>
            </a:endParaRPr>
          </a:p>
          <a:p>
            <a:r>
              <a:rPr lang="it-IT" b="1" i="1" dirty="0" smtClean="0">
                <a:latin typeface="Arial" pitchFamily="34" charset="0"/>
                <a:cs typeface="Arial" pitchFamily="34" charset="0"/>
              </a:rPr>
              <a:t>Libera Impresa e A.N.M. Catania, organizzatori del progetto Legalità, hanno consegnato a tutti gli Istituti partecipanti una targa di partecipazione.</a:t>
            </a:r>
            <a:endParaRPr lang="it-IT"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85793"/>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foto-tribunale-084.jpg"/>
          <p:cNvPicPr>
            <a:picLocks noGrp="1" noChangeAspect="1"/>
          </p:cNvPicPr>
          <p:nvPr>
            <p:ph idx="1"/>
          </p:nvPr>
        </p:nvPicPr>
        <p:blipFill>
          <a:blip r:embed="rId2" cstate="print">
            <a:lum bright="10000" contrast="30000"/>
          </a:blip>
          <a:stretch>
            <a:fillRect/>
          </a:stretch>
        </p:blipFill>
        <p:spPr>
          <a:xfrm>
            <a:off x="428596" y="714358"/>
            <a:ext cx="8286808" cy="5610244"/>
          </a:xfrm>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10940557_985899078105703_1221957797774588168_n.png"/>
          <p:cNvPicPr>
            <a:picLocks noGrp="1" noChangeAspect="1"/>
          </p:cNvPicPr>
          <p:nvPr>
            <p:ph idx="1"/>
          </p:nvPr>
        </p:nvPicPr>
        <p:blipFill>
          <a:blip r:embed="rId2">
            <a:lum contrast="40000"/>
          </a:blip>
          <a:stretch>
            <a:fillRect/>
          </a:stretch>
        </p:blipFill>
        <p:spPr>
          <a:xfrm>
            <a:off x="1714500" y="2362994"/>
            <a:ext cx="5715000" cy="3533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foto-tribunale-019.jpg"/>
          <p:cNvPicPr>
            <a:picLocks noGrp="1" noChangeAspect="1"/>
          </p:cNvPicPr>
          <p:nvPr>
            <p:ph idx="1"/>
          </p:nvPr>
        </p:nvPicPr>
        <p:blipFill>
          <a:blip r:embed="rId2" cstate="print">
            <a:lum bright="10000" contrast="30000"/>
          </a:blip>
          <a:stretch>
            <a:fillRect/>
          </a:stretch>
        </p:blipFill>
        <p:spPr>
          <a:xfrm>
            <a:off x="428596" y="714358"/>
            <a:ext cx="8286808" cy="5610244"/>
          </a:xfrm>
        </p:spPr>
      </p:pic>
    </p:spTree>
  </p:cSld>
  <p:clrMapOvr>
    <a:masterClrMapping/>
  </p:clrMapOvr>
  <p:transition>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a:buNone/>
            </a:pPr>
            <a:r>
              <a:rPr lang="it-IT" b="1" dirty="0" smtClean="0"/>
              <a:t>    Nel </a:t>
            </a:r>
            <a:r>
              <a:rPr lang="it-IT" b="1" dirty="0"/>
              <a:t>mese di agosto 2015, un commerciante sottoposto a usura, si rivolge a noi per avere assistenza, lo abbiamo accolto e dopo avere verificato gli episodi da denunciare, lo abbiamo accompagnato presso il Commissariato di Acireale, dove con estrema professionalità sono scattate le indagini che hanno portato all’arresto di un pregiudicato. </a:t>
            </a:r>
            <a:endParaRPr lang="it-IT" dirty="0"/>
          </a:p>
          <a:p>
            <a:endParaRPr lang="it-IT" dirty="0"/>
          </a:p>
        </p:txBody>
      </p:sp>
      <p:pic>
        <p:nvPicPr>
          <p:cNvPr id="5" name="Immagine 4" descr="10941028_985899861438958_2717897406171012409_n.png"/>
          <p:cNvPicPr>
            <a:picLocks noChangeAspect="1"/>
          </p:cNvPicPr>
          <p:nvPr/>
        </p:nvPicPr>
        <p:blipFill>
          <a:blip r:embed="rId2">
            <a:lum contrast="30000"/>
          </a:blip>
          <a:stretch>
            <a:fillRect/>
          </a:stretch>
        </p:blipFill>
        <p:spPr>
          <a:xfrm>
            <a:off x="3071802" y="785793"/>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a:buNone/>
            </a:pPr>
            <a:r>
              <a:rPr lang="it-IT" b="1" dirty="0" smtClean="0"/>
              <a:t>    </a:t>
            </a:r>
            <a:r>
              <a:rPr lang="it-IT" sz="2000" b="1" dirty="0" smtClean="0">
                <a:latin typeface="Arial" pitchFamily="34" charset="0"/>
                <a:cs typeface="Arial" pitchFamily="34" charset="0"/>
              </a:rPr>
              <a:t>L’amministrazione </a:t>
            </a:r>
            <a:r>
              <a:rPr lang="it-IT" sz="2000" b="1" dirty="0">
                <a:latin typeface="Arial" pitchFamily="34" charset="0"/>
                <a:cs typeface="Arial" pitchFamily="34" charset="0"/>
              </a:rPr>
              <a:t>Adranita, ha voluto concederci un punto di appoggio presso il Palazzo Comunale, lo stesso presieduto con delega dal Cav. Carmelo Cottone, imprenditore </a:t>
            </a:r>
            <a:r>
              <a:rPr lang="it-IT" sz="2000" b="1" dirty="0" err="1">
                <a:latin typeface="Arial" pitchFamily="34" charset="0"/>
                <a:cs typeface="Arial" pitchFamily="34" charset="0"/>
              </a:rPr>
              <a:t>Adernese</a:t>
            </a:r>
            <a:r>
              <a:rPr lang="it-IT" sz="2000" b="1" dirty="0">
                <a:latin typeface="Arial" pitchFamily="34" charset="0"/>
                <a:cs typeface="Arial" pitchFamily="34" charset="0"/>
              </a:rPr>
              <a:t> da sempre.</a:t>
            </a:r>
            <a:endParaRPr lang="it-IT" sz="2000" dirty="0">
              <a:latin typeface="Arial" pitchFamily="34" charset="0"/>
              <a:cs typeface="Arial" pitchFamily="34" charset="0"/>
            </a:endParaRPr>
          </a:p>
          <a:p>
            <a:r>
              <a:rPr lang="it-IT" sz="2000" b="1" dirty="0">
                <a:latin typeface="Arial" pitchFamily="34" charset="0"/>
                <a:cs typeface="Arial" pitchFamily="34" charset="0"/>
              </a:rPr>
              <a:t>Anche questo sportello inizia a dare i suoi frutti con segnalazioni e quant’altro che puntualmente vengono inoltrate alle Forze dell’ordine e alla Magistratura.</a:t>
            </a:r>
            <a:endParaRPr lang="it-IT" sz="2000" dirty="0">
              <a:latin typeface="Arial" pitchFamily="34" charset="0"/>
              <a:cs typeface="Arial" pitchFamily="34" charset="0"/>
            </a:endParaRPr>
          </a:p>
          <a:p>
            <a:endParaRPr lang="it-IT" dirty="0"/>
          </a:p>
        </p:txBody>
      </p:sp>
      <p:pic>
        <p:nvPicPr>
          <p:cNvPr id="4" name="Immagine 3" descr="IMG-20151022-WA0003.jpg"/>
          <p:cNvPicPr>
            <a:picLocks noChangeAspect="1"/>
          </p:cNvPicPr>
          <p:nvPr/>
        </p:nvPicPr>
        <p:blipFill>
          <a:blip r:embed="rId3" cstate="print">
            <a:lum contrast="20000"/>
          </a:blip>
          <a:stretch>
            <a:fillRect/>
          </a:stretch>
        </p:blipFill>
        <p:spPr>
          <a:xfrm>
            <a:off x="3214678" y="4357693"/>
            <a:ext cx="2786082" cy="2500307"/>
          </a:xfrm>
          <a:prstGeom prst="rect">
            <a:avLst/>
          </a:prstGeom>
        </p:spPr>
      </p:pic>
      <p:pic>
        <p:nvPicPr>
          <p:cNvPr id="5" name="Immagine 4" descr="10941028_985899861438958_2717897406171012409_n.png"/>
          <p:cNvPicPr>
            <a:picLocks noChangeAspect="1"/>
          </p:cNvPicPr>
          <p:nvPr/>
        </p:nvPicPr>
        <p:blipFill>
          <a:blip r:embed="rId4">
            <a:lum contrast="30000"/>
          </a:blip>
          <a:stretch>
            <a:fillRect/>
          </a:stretch>
        </p:blipFill>
        <p:spPr>
          <a:xfrm>
            <a:off x="3071802" y="714356"/>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b="1" dirty="0">
                <a:latin typeface="Arial" pitchFamily="34" charset="0"/>
                <a:cs typeface="Arial" pitchFamily="34" charset="0"/>
              </a:rPr>
              <a:t>Nel mese di Novembre del 2015, un imprenditore Paternese si è rivolto alla nostra associazione per essere sostenuto da alcune dichiarazioni importanti che porterebbero portare a  risvolti investigativi per il reato di usura ed estorsione.</a:t>
            </a:r>
            <a:endParaRPr lang="it-IT" dirty="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85793"/>
            <a:ext cx="2857500" cy="1085851"/>
          </a:xfrm>
          <a:prstGeom prst="rect">
            <a:avLst/>
          </a:prstGeom>
        </p:spPr>
      </p:pic>
    </p:spTree>
  </p:cSld>
  <p:clrMapOvr>
    <a:masterClrMapping/>
  </p:clrMapOvr>
  <p:transition>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b="1" dirty="0">
                <a:latin typeface="Arial" pitchFamily="34" charset="0"/>
                <a:cs typeface="Arial" pitchFamily="34" charset="0"/>
              </a:rPr>
              <a:t>A Dicembre 2015, un imprenditore </a:t>
            </a:r>
            <a:r>
              <a:rPr lang="it-IT" b="1" dirty="0" smtClean="0">
                <a:latin typeface="Arial" pitchFamily="34" charset="0"/>
                <a:cs typeface="Arial" pitchFamily="34" charset="0"/>
              </a:rPr>
              <a:t>di Adrano, titolare </a:t>
            </a:r>
            <a:r>
              <a:rPr lang="it-IT" b="1" dirty="0">
                <a:latin typeface="Arial" pitchFamily="34" charset="0"/>
                <a:cs typeface="Arial" pitchFamily="34" charset="0"/>
              </a:rPr>
              <a:t>di alcuni punti commerciali, ha denunciato per estorsione presso i Carabinieri e ha scelto la nostra associazione, presente nel territorio, per essere </a:t>
            </a:r>
            <a:r>
              <a:rPr lang="it-IT" b="1" dirty="0" smtClean="0">
                <a:latin typeface="Arial" pitchFamily="34" charset="0"/>
                <a:cs typeface="Arial" pitchFamily="34" charset="0"/>
              </a:rPr>
              <a:t>assistito.</a:t>
            </a:r>
            <a:endParaRPr lang="it-IT" b="1" dirty="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14356"/>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a:latin typeface="Arial" pitchFamily="34" charset="0"/>
                <a:cs typeface="Arial" pitchFamily="34" charset="0"/>
              </a:rPr>
              <a:t>L’apertura degli sportelli Antiracket, prima ad Aci Catena, poi ad Adrano, hanno dato un senso di presenza  agli   imprenditori del luogo  che ci ha permesso  di  portare brillanti risultati e grande sollievo a chi è sottoposto a questo fenomeno mafioso.</a:t>
            </a:r>
            <a:endParaRPr lang="it-IT" dirty="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14356"/>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b="1" dirty="0" smtClean="0">
                <a:latin typeface="Arial" pitchFamily="34" charset="0"/>
                <a:cs typeface="Arial" pitchFamily="34" charset="0"/>
              </a:rPr>
              <a:t>Il 10 Marzo 2016, Libera Impresa con l’Amministrazione Comunale di </a:t>
            </a:r>
            <a:r>
              <a:rPr lang="it-IT" b="1" dirty="0" err="1" smtClean="0">
                <a:latin typeface="Arial" pitchFamily="34" charset="0"/>
                <a:cs typeface="Arial" pitchFamily="34" charset="0"/>
              </a:rPr>
              <a:t>Biancavilla</a:t>
            </a:r>
            <a:r>
              <a:rPr lang="it-IT" b="1" dirty="0" smtClean="0">
                <a:latin typeface="Arial" pitchFamily="34" charset="0"/>
                <a:cs typeface="Arial" pitchFamily="34" charset="0"/>
              </a:rPr>
              <a:t>, guidata dal Sindaco Giuseppe Glorioso, ci ha affidato in comodato d’uso il locale più prestigioso di “Villa delle </a:t>
            </a:r>
            <a:r>
              <a:rPr lang="it-IT" b="1" dirty="0" err="1" smtClean="0">
                <a:latin typeface="Arial" pitchFamily="34" charset="0"/>
                <a:cs typeface="Arial" pitchFamily="34" charset="0"/>
              </a:rPr>
              <a:t>Favare</a:t>
            </a:r>
            <a:r>
              <a:rPr lang="it-IT" b="1" dirty="0" smtClean="0">
                <a:latin typeface="Arial" pitchFamily="34" charset="0"/>
                <a:cs typeface="Arial" pitchFamily="34" charset="0"/>
              </a:rPr>
              <a:t>” </a:t>
            </a:r>
          </a:p>
          <a:p>
            <a:pPr>
              <a:buNone/>
            </a:pPr>
            <a:r>
              <a:rPr lang="it-IT" b="1" dirty="0" smtClean="0">
                <a:latin typeface="Arial" pitchFamily="34" charset="0"/>
                <a:cs typeface="Arial" pitchFamily="34" charset="0"/>
              </a:rPr>
              <a:t>   Lo sportello rappresenta un importante punto di raccordo tra cittadini e istituzioni, ma anche uno strumento di sensibilizzazione, denuncia, tutela e supporto a tutte le vittime del racket (su tutti esercenti ed artigiani).</a:t>
            </a:r>
            <a:endParaRPr lang="it-IT" b="1" dirty="0">
              <a:latin typeface="Arial" pitchFamily="34" charset="0"/>
              <a:cs typeface="Arial" pitchFamily="34" charset="0"/>
            </a:endParaRPr>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14356"/>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inaugurazione-sportello-antiracket--768x343.jpg"/>
          <p:cNvPicPr>
            <a:picLocks noGrp="1" noChangeAspect="1"/>
          </p:cNvPicPr>
          <p:nvPr>
            <p:ph idx="1"/>
          </p:nvPr>
        </p:nvPicPr>
        <p:blipFill>
          <a:blip r:embed="rId2">
            <a:lum bright="10000" contrast="20000"/>
          </a:blip>
          <a:stretch>
            <a:fillRect/>
          </a:stretch>
        </p:blipFill>
        <p:spPr>
          <a:xfrm>
            <a:off x="457200" y="2292152"/>
            <a:ext cx="8229600" cy="3675459"/>
          </a:xfrm>
        </p:spPr>
      </p:pic>
      <p:pic>
        <p:nvPicPr>
          <p:cNvPr id="5" name="Immagine 4" descr="10941028_985899861438958_2717897406171012409_n.png"/>
          <p:cNvPicPr>
            <a:picLocks noChangeAspect="1"/>
          </p:cNvPicPr>
          <p:nvPr/>
        </p:nvPicPr>
        <p:blipFill>
          <a:blip r:embed="rId3">
            <a:lum contrast="20000"/>
          </a:blip>
          <a:stretch>
            <a:fillRect/>
          </a:stretch>
        </p:blipFill>
        <p:spPr>
          <a:xfrm>
            <a:off x="3071802" y="714356"/>
            <a:ext cx="2857500" cy="1085850"/>
          </a:xfrm>
          <a:prstGeom prst="rect">
            <a:avLst/>
          </a:prstGeom>
        </p:spPr>
      </p:pic>
    </p:spTree>
  </p:cSld>
  <p:clrMapOvr>
    <a:masterClrMapping/>
  </p:clrMapOvr>
  <p:transition>
    <p:blinds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descr="libera-impresa-bianacvilla-700x525.jpg"/>
          <p:cNvPicPr>
            <a:picLocks noGrp="1" noChangeAspect="1"/>
          </p:cNvPicPr>
          <p:nvPr>
            <p:ph idx="1"/>
          </p:nvPr>
        </p:nvPicPr>
        <p:blipFill>
          <a:blip r:embed="rId2">
            <a:lum contrast="20000"/>
          </a:blip>
          <a:stretch>
            <a:fillRect/>
          </a:stretch>
        </p:blipFill>
        <p:spPr>
          <a:xfrm>
            <a:off x="1645708" y="1935163"/>
            <a:ext cx="5852583" cy="4389437"/>
          </a:xfrm>
        </p:spPr>
      </p:pic>
      <p:pic>
        <p:nvPicPr>
          <p:cNvPr id="5" name="Immagine 4" descr="10941028_985899861438958_2717897406171012409_n.png"/>
          <p:cNvPicPr>
            <a:picLocks noChangeAspect="1"/>
          </p:cNvPicPr>
          <p:nvPr/>
        </p:nvPicPr>
        <p:blipFill>
          <a:blip r:embed="rId3">
            <a:lum contrast="20000"/>
          </a:blip>
          <a:stretch>
            <a:fillRect/>
          </a:stretch>
        </p:blipFill>
        <p:spPr>
          <a:xfrm>
            <a:off x="3071802" y="714356"/>
            <a:ext cx="2857500" cy="1085850"/>
          </a:xfrm>
          <a:prstGeom prst="rect">
            <a:avLst/>
          </a:prstGeom>
        </p:spPr>
      </p:pic>
    </p:spTree>
  </p:cSld>
  <p:clrMapOvr>
    <a:masterClrMapping/>
  </p:clrMapOvr>
  <p:transition>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a:t>E’ davvero utile che le amministrazioni comunali del territorio Etneo, possano dare la loro vicinanza, condividendo gli obiettivi di Libera Impresa, per reprimere il fenomeno,  per ciò è auspicabile l’apertura di altri sportelli per dare sostegno e forza agli imprenditori vessati dalle organizzazioni criminali.</a:t>
            </a:r>
            <a:endParaRPr lang="it-IT" dirty="0"/>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143240" y="714356"/>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it-IT" b="1" dirty="0">
                <a:latin typeface="Arial" pitchFamily="34" charset="0"/>
                <a:cs typeface="Arial" pitchFamily="34" charset="0"/>
              </a:rPr>
              <a:t>L’associazione Antiracket Antiusura Libera Impresa nasce dalla consapevolezza che i reati contro il patrimonio, quali l’usura e l’estorsione costituiscono un serio pericolo per l’ordinata convivenza civile e lo sviluppo di tutte le attività economiche, produttive e professionali del nostro territorio</a:t>
            </a:r>
            <a:r>
              <a:rPr lang="it-IT" b="1" dirty="0" smtClean="0">
                <a:latin typeface="Arial" pitchFamily="34" charset="0"/>
                <a:cs typeface="Arial" pitchFamily="34" charset="0"/>
              </a:rPr>
              <a:t>.</a:t>
            </a:r>
            <a:endParaRPr lang="it-IT" dirty="0">
              <a:latin typeface="Arial" pitchFamily="34" charset="0"/>
              <a:cs typeface="Arial" pitchFamily="34" charset="0"/>
            </a:endParaRPr>
          </a:p>
        </p:txBody>
      </p:sp>
      <p:pic>
        <p:nvPicPr>
          <p:cNvPr id="4" name="Immagine 3" descr="10941028_985899861438958_2717897406171012409_n.png"/>
          <p:cNvPicPr>
            <a:picLocks noChangeAspect="1"/>
          </p:cNvPicPr>
          <p:nvPr/>
        </p:nvPicPr>
        <p:blipFill>
          <a:blip r:embed="rId2"/>
          <a:stretch>
            <a:fillRect/>
          </a:stretch>
        </p:blipFill>
        <p:spPr>
          <a:xfrm>
            <a:off x="3000364" y="714356"/>
            <a:ext cx="2857500" cy="1085851"/>
          </a:xfrm>
          <a:prstGeom prst="rect">
            <a:avLst/>
          </a:prstGeom>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smtClean="0">
                <a:latin typeface="Arial" pitchFamily="34" charset="0"/>
                <a:cs typeface="Arial" pitchFamily="34" charset="0"/>
              </a:rPr>
              <a:t>I presidi di Libera Impresa, i delegati responsabili del territorio, hanno attirato la fiducia dei commercianti e degli imprenditori,</a:t>
            </a:r>
          </a:p>
          <a:p>
            <a:r>
              <a:rPr lang="it-IT" b="1" dirty="0" smtClean="0">
                <a:latin typeface="Arial" pitchFamily="34" charset="0"/>
                <a:cs typeface="Arial" pitchFamily="34" charset="0"/>
              </a:rPr>
              <a:t>Hanno  saputo ascoltare  le loro difficoltà, le loro esigenze, guidandoli a liberarsi dalle vessazioni della criminalità locale.</a:t>
            </a:r>
            <a:endParaRPr lang="it-IT" b="1" dirty="0">
              <a:latin typeface="Arial" pitchFamily="34" charset="0"/>
              <a:cs typeface="Arial" pitchFamily="34" charset="0"/>
            </a:endParaRPr>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143240" y="642918"/>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smtClean="0">
                <a:latin typeface="Arial" pitchFamily="34" charset="0"/>
                <a:cs typeface="Arial" pitchFamily="34" charset="0"/>
              </a:rPr>
              <a:t>Grazie alle leggi dello Stato, la 108/ del 96 e la 44/99 e successive modificazioni,  le imprese  che hanno denunciato il Racket delle Estorsioni e dell’Usura, hanno ottenuto le provvisionali risarcitorie per riaprire le attività sopraffatte dalla criminalità organizzata.</a:t>
            </a:r>
            <a:endParaRPr lang="it-IT" b="1" dirty="0">
              <a:latin typeface="Arial" pitchFamily="34" charset="0"/>
              <a:cs typeface="Arial" pitchFamily="34" charset="0"/>
            </a:endParaRPr>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14356"/>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7200" b="1" dirty="0" smtClean="0"/>
              <a:t>Denunciare Conviene</a:t>
            </a:r>
            <a:endParaRPr lang="it-IT" sz="7200" b="1" dirty="0"/>
          </a:p>
        </p:txBody>
      </p:sp>
      <p:sp>
        <p:nvSpPr>
          <p:cNvPr id="4" name="Segnaposto contenuto 3"/>
          <p:cNvSpPr>
            <a:spLocks noGrp="1"/>
          </p:cNvSpPr>
          <p:nvPr>
            <p:ph idx="1"/>
          </p:nvPr>
        </p:nvSpPr>
        <p:spPr/>
        <p:txBody>
          <a:bodyPr/>
          <a:lstStyle/>
          <a:p>
            <a:r>
              <a:rPr lang="it-IT" b="1" dirty="0" smtClean="0">
                <a:latin typeface="Arial" pitchFamily="34" charset="0"/>
                <a:cs typeface="Arial" pitchFamily="34" charset="0"/>
              </a:rPr>
              <a:t>In questi tre anni di attività, le Prefetture hanno risarcito ai nostri assistiti </a:t>
            </a:r>
            <a:r>
              <a:rPr lang="it-IT" sz="4400" b="1" dirty="0" smtClean="0">
                <a:latin typeface="Arial" pitchFamily="34" charset="0"/>
                <a:cs typeface="Arial" pitchFamily="34" charset="0"/>
              </a:rPr>
              <a:t> </a:t>
            </a:r>
            <a:r>
              <a:rPr lang="it-IT" sz="4400" b="1" dirty="0" smtClean="0"/>
              <a:t>più di €.360.000,00 </a:t>
            </a:r>
            <a:r>
              <a:rPr lang="it-IT" b="1" dirty="0" smtClean="0">
                <a:latin typeface="Arial" pitchFamily="34" charset="0"/>
                <a:cs typeface="Arial" pitchFamily="34" charset="0"/>
              </a:rPr>
              <a:t>consentendo la riapertura di quelle imprese soffocate dal Racket</a:t>
            </a:r>
            <a:r>
              <a:rPr lang="it-IT" dirty="0" smtClean="0"/>
              <a:t>.</a:t>
            </a:r>
            <a:endParaRPr lang="it-IT" dirty="0"/>
          </a:p>
        </p:txBody>
      </p:sp>
      <p:pic>
        <p:nvPicPr>
          <p:cNvPr id="5" name="Immagine 4" descr="10941028_985899861438958_2717897406171012409_n.png"/>
          <p:cNvPicPr>
            <a:picLocks noChangeAspect="1"/>
          </p:cNvPicPr>
          <p:nvPr/>
        </p:nvPicPr>
        <p:blipFill>
          <a:blip r:embed="rId2">
            <a:lum contrast="20000"/>
          </a:blip>
          <a:stretch>
            <a:fillRect/>
          </a:stretch>
        </p:blipFill>
        <p:spPr>
          <a:xfrm>
            <a:off x="3143240" y="4572008"/>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285720" y="1935481"/>
            <a:ext cx="8572560" cy="5279735"/>
          </a:xfrm>
        </p:spPr>
        <p:txBody>
          <a:bodyPr>
            <a:normAutofit/>
          </a:bodyPr>
          <a:lstStyle/>
          <a:p>
            <a:endParaRPr lang="it-IT" sz="6600" i="1" dirty="0" smtClean="0"/>
          </a:p>
          <a:p>
            <a:endParaRPr lang="it-IT" sz="6600" i="1" dirty="0" smtClean="0"/>
          </a:p>
          <a:p>
            <a:endParaRPr lang="it-IT" sz="6600" i="1" dirty="0" smtClean="0"/>
          </a:p>
          <a:p>
            <a:r>
              <a:rPr lang="it-IT" sz="5400" i="1" dirty="0" smtClean="0">
                <a:latin typeface="Arial" pitchFamily="34" charset="0"/>
                <a:cs typeface="Arial" pitchFamily="34" charset="0"/>
              </a:rPr>
              <a:t>Fine</a:t>
            </a:r>
            <a:endParaRPr lang="it-IT" sz="5400" i="1" dirty="0">
              <a:latin typeface="Arial" pitchFamily="34" charset="0"/>
              <a:cs typeface="Arial" pitchFamily="34" charset="0"/>
            </a:endParaRPr>
          </a:p>
        </p:txBody>
      </p:sp>
      <p:pic>
        <p:nvPicPr>
          <p:cNvPr id="4" name="Immagine 3" descr="10940557_985899078105703_1221957797774588168_n.png"/>
          <p:cNvPicPr>
            <a:picLocks noChangeAspect="1"/>
          </p:cNvPicPr>
          <p:nvPr/>
        </p:nvPicPr>
        <p:blipFill>
          <a:blip r:embed="rId2">
            <a:lum contrast="20000"/>
          </a:blip>
          <a:stretch>
            <a:fillRect/>
          </a:stretch>
        </p:blipFill>
        <p:spPr>
          <a:xfrm>
            <a:off x="1643042" y="1928802"/>
            <a:ext cx="5715000" cy="3533775"/>
          </a:xfrm>
          <a:prstGeom prst="rect">
            <a:avLst/>
          </a:prstGeom>
        </p:spPr>
      </p:pic>
      <p:pic>
        <p:nvPicPr>
          <p:cNvPr id="5" name="Immagine 4" descr="10941028_985899861438958_2717897406171012409_n.png"/>
          <p:cNvPicPr>
            <a:picLocks noChangeAspect="1"/>
          </p:cNvPicPr>
          <p:nvPr/>
        </p:nvPicPr>
        <p:blipFill>
          <a:blip r:embed="rId3">
            <a:lum contrast="20000"/>
          </a:blip>
          <a:stretch>
            <a:fillRect/>
          </a:stretch>
        </p:blipFill>
        <p:spPr>
          <a:xfrm>
            <a:off x="3071802" y="785794"/>
            <a:ext cx="2857500" cy="1085850"/>
          </a:xfrm>
          <a:prstGeom prst="rect">
            <a:avLst/>
          </a:prstGeom>
        </p:spPr>
      </p:pic>
    </p:spTree>
  </p:cSld>
  <p:clrMapOvr>
    <a:masterClrMapping/>
  </p:clrMapOvr>
  <p:transition>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endParaRPr lang="it-IT" dirty="0"/>
          </a:p>
        </p:txBody>
      </p:sp>
    </p:spTree>
  </p:cSld>
  <p:clrMapOvr>
    <a:masterClrMapping/>
  </p:clrMapOvr>
  <p:transition>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endParaRPr lang="it-IT" dirty="0"/>
          </a:p>
        </p:txBody>
      </p:sp>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Francesco Vecchio - Uomini d'onore (Official Video).mp4">
            <a:hlinkClick r:id="" action="ppaction://media"/>
          </p:cNvPr>
          <p:cNvPicPr>
            <a:picLocks noGrp="1" noRot="1" noChangeAspect="1"/>
          </p:cNvPicPr>
          <p:nvPr>
            <p:ph idx="1"/>
            <a:videoFile r:link="rId1"/>
          </p:nvPr>
        </p:nvPicPr>
        <p:blipFill>
          <a:blip r:embed="rId3"/>
          <a:stretch>
            <a:fillRect/>
          </a:stretch>
        </p:blipFill>
        <p:spPr>
          <a:xfrm>
            <a:off x="-609600" y="-214313"/>
            <a:ext cx="10363200" cy="7772401"/>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6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smtClean="0"/>
              <a:t>Il 19/03/2013 presso il Notaio Andrea Ruggeri Cannata è stata costituita l’Associazione Antiracket Antiusura Libera Impresa, con un  direttivo formato da professionisti e imprenditori che hanno avuto il coraggio  e l’ </a:t>
            </a:r>
            <a:r>
              <a:rPr lang="it-IT" b="1" dirty="0" err="1" smtClean="0"/>
              <a:t>utorevolezza</a:t>
            </a:r>
            <a:r>
              <a:rPr lang="it-IT" b="1" dirty="0" smtClean="0"/>
              <a:t> di dire no al fenomeno del racket e della criminalità organizzata.</a:t>
            </a:r>
            <a:endParaRPr lang="it-IT" dirty="0"/>
          </a:p>
        </p:txBody>
      </p:sp>
      <p:pic>
        <p:nvPicPr>
          <p:cNvPr id="4" name="Immagine 3" descr="10941028_985899861438958_2717897406171012409_n.png"/>
          <p:cNvPicPr>
            <a:picLocks noChangeAspect="1"/>
          </p:cNvPicPr>
          <p:nvPr/>
        </p:nvPicPr>
        <p:blipFill>
          <a:blip r:embed="rId2"/>
          <a:stretch>
            <a:fillRect/>
          </a:stretch>
        </p:blipFill>
        <p:spPr>
          <a:xfrm>
            <a:off x="3000364" y="785793"/>
            <a:ext cx="2857500" cy="1085851"/>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la sicilia (2).jpg"/>
          <p:cNvPicPr>
            <a:picLocks noGrp="1" noChangeAspect="1"/>
          </p:cNvPicPr>
          <p:nvPr>
            <p:ph idx="1"/>
          </p:nvPr>
        </p:nvPicPr>
        <p:blipFill>
          <a:blip r:embed="rId2">
            <a:lum contrast="20000"/>
          </a:blip>
          <a:stretch>
            <a:fillRect/>
          </a:stretch>
        </p:blipFill>
        <p:spPr>
          <a:xfrm>
            <a:off x="2286000" y="2482056"/>
            <a:ext cx="4572000" cy="3295650"/>
          </a:xfrm>
        </p:spPr>
      </p:pic>
      <p:pic>
        <p:nvPicPr>
          <p:cNvPr id="5" name="Immagine 4" descr="10941028_985899861438958_2717897406171012409_n.png"/>
          <p:cNvPicPr>
            <a:picLocks noChangeAspect="1"/>
          </p:cNvPicPr>
          <p:nvPr/>
        </p:nvPicPr>
        <p:blipFill>
          <a:blip r:embed="rId3"/>
          <a:stretch>
            <a:fillRect/>
          </a:stretch>
        </p:blipFill>
        <p:spPr>
          <a:xfrm>
            <a:off x="3143240" y="714356"/>
            <a:ext cx="2857500" cy="1157288"/>
          </a:xfrm>
          <a:prstGeom prst="rect">
            <a:avLst/>
          </a:prstGeom>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it-IT" b="1" dirty="0" smtClean="0">
                <a:latin typeface="Arial" pitchFamily="34" charset="0"/>
                <a:cs typeface="Arial" pitchFamily="34" charset="0"/>
              </a:rPr>
              <a:t>Già dalla data della nostra costituzione, Libera Impresa ha ritenuto indispensabile l’esigenza di rafforzare la cultura della legalità nelle scuole di ogni ordine e grado, progettando insieme con l’Associazione Nazionale Magistrati di Catania e le Forze dell’Ordine,  un concorso denominato “ Coppa della Legalità”,  è un percorso dedicato alla conoscenza, allo studio e all’approfondimento della Costituzione Italiana.</a:t>
            </a:r>
            <a:endParaRPr lang="it-IT" dirty="0" smtClean="0">
              <a:latin typeface="Arial" pitchFamily="34" charset="0"/>
              <a:cs typeface="Arial" pitchFamily="34" charset="0"/>
            </a:endParaRPr>
          </a:p>
          <a:p>
            <a:endParaRPr lang="it-IT" dirty="0"/>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071802" y="785793"/>
            <a:ext cx="2857500" cy="1085851"/>
          </a:xfrm>
          <a:prstGeom prst="rect">
            <a:avLst/>
          </a:prstGeo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lnSpcReduction="10000"/>
          </a:bodyPr>
          <a:lstStyle/>
          <a:p>
            <a:r>
              <a:rPr lang="it-IT" b="1" dirty="0" smtClean="0">
                <a:latin typeface="Arial" pitchFamily="34" charset="0"/>
                <a:cs typeface="Arial" pitchFamily="34" charset="0"/>
              </a:rPr>
              <a:t>Lo scopo è quello di sensibilizzare gli studenti al valore civile ed educativo della Legalità nonché delle attività svolte dalle Associazioni Antiracket dalla Magistratura e delle Forze dell’Ordine.</a:t>
            </a:r>
          </a:p>
          <a:p>
            <a:r>
              <a:rPr lang="it-IT" b="1" dirty="0" smtClean="0">
                <a:latin typeface="Arial" pitchFamily="34" charset="0"/>
                <a:cs typeface="Arial" pitchFamily="34" charset="0"/>
              </a:rPr>
              <a:t>Fornisce metodologie, strumenti e materiali </a:t>
            </a:r>
            <a:r>
              <a:rPr lang="it-IT" b="1" dirty="0" err="1" smtClean="0">
                <a:latin typeface="Arial" pitchFamily="34" charset="0"/>
                <a:cs typeface="Arial" pitchFamily="34" charset="0"/>
              </a:rPr>
              <a:t>affinchè</a:t>
            </a:r>
            <a:r>
              <a:rPr lang="it-IT" b="1" dirty="0" smtClean="0">
                <a:latin typeface="Arial" pitchFamily="34" charset="0"/>
                <a:cs typeface="Arial" pitchFamily="34" charset="0"/>
              </a:rPr>
              <a:t>    gli studenti imparino a riconoscere i propri diritti e i propri doveri per sapere scegliere, responsabilmente e senza delegare ad altri il proprio futuro e comprendano perché non è sostenibile scambiare i propri diritti con i favori.</a:t>
            </a:r>
            <a:endParaRPr lang="it-IT" b="1" dirty="0">
              <a:latin typeface="Arial" pitchFamily="34" charset="0"/>
              <a:cs typeface="Arial" pitchFamily="34" charset="0"/>
            </a:endParaRPr>
          </a:p>
        </p:txBody>
      </p:sp>
      <p:pic>
        <p:nvPicPr>
          <p:cNvPr id="4" name="Immagine 3" descr="10941028_985899861438958_2717897406171012409_n.png"/>
          <p:cNvPicPr>
            <a:picLocks noChangeAspect="1"/>
          </p:cNvPicPr>
          <p:nvPr/>
        </p:nvPicPr>
        <p:blipFill>
          <a:blip r:embed="rId2">
            <a:lum contrast="20000"/>
          </a:blip>
          <a:stretch>
            <a:fillRect/>
          </a:stretch>
        </p:blipFill>
        <p:spPr>
          <a:xfrm>
            <a:off x="3143240" y="714356"/>
            <a:ext cx="2857500" cy="1085850"/>
          </a:xfrm>
          <a:prstGeom prst="rect">
            <a:avLst/>
          </a:prstGeom>
        </p:spPr>
      </p:pic>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b="1" dirty="0">
                <a:latin typeface="Arial" pitchFamily="34" charset="0"/>
                <a:cs typeface="Arial" pitchFamily="34" charset="0"/>
              </a:rPr>
              <a:t>Le attività di repressione, di deterrenza, di controllo del territorio, risalgono ancora prima della nostra costituzione notarile, dove ci hanno permesso di mettere a segno operazioni di polizia e assicurare alla giustizia usurai e  consentire attraverso la denuncia</a:t>
            </a:r>
            <a:r>
              <a:rPr lang="it-IT" sz="3600" b="1" dirty="0">
                <a:latin typeface="Arial" pitchFamily="34" charset="0"/>
                <a:cs typeface="Arial" pitchFamily="34" charset="0"/>
              </a:rPr>
              <a:t>, il sequestro di beni per oltre due milioni di euro.</a:t>
            </a:r>
          </a:p>
          <a:p>
            <a:endParaRPr lang="it-IT" dirty="0"/>
          </a:p>
        </p:txBody>
      </p:sp>
      <p:pic>
        <p:nvPicPr>
          <p:cNvPr id="4" name="Immagine 3" descr="10941028_985899861438958_2717897406171012409_n.png"/>
          <p:cNvPicPr>
            <a:picLocks noChangeAspect="1"/>
          </p:cNvPicPr>
          <p:nvPr/>
        </p:nvPicPr>
        <p:blipFill>
          <a:blip r:embed="rId2"/>
          <a:stretch>
            <a:fillRect/>
          </a:stretch>
        </p:blipFill>
        <p:spPr>
          <a:xfrm>
            <a:off x="3071802" y="714356"/>
            <a:ext cx="2857500" cy="1143008"/>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1571</Words>
  <Application>Microsoft Office PowerPoint</Application>
  <PresentationFormat>Presentazione su schermo (4:3)</PresentationFormat>
  <Paragraphs>58</Paragraphs>
  <Slides>47</Slides>
  <Notes>1</Notes>
  <HiddenSlides>0</HiddenSlides>
  <MMClips>1</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Equinozio</vt:lpstr>
      <vt:lpstr>Le Attività di Libera Impresa anno 2013/2016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Uno degli immobili sequestrati</vt:lpstr>
      <vt:lpstr>Diapositiva 13</vt:lpstr>
      <vt:lpstr>Diapositiva 14</vt:lpstr>
      <vt:lpstr>Diapositiva 15</vt:lpstr>
      <vt:lpstr>Diapositiva 16</vt:lpstr>
      <vt:lpstr>Diapositiva 17</vt:lpstr>
      <vt:lpstr>Diapositiva 18</vt:lpstr>
      <vt:lpstr>             24 Maggio 2014, Consegnata la prima Coppa della Legalità dalla A.N.M. Catania e da Libera Impresa  </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Denunciare Conviene</vt:lpstr>
      <vt:lpstr>Diapositiva 43</vt:lpstr>
      <vt:lpstr>Diapositiva 44</vt:lpstr>
      <vt:lpstr>Diapositiva 45</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Attività di Libera Impresa anno 2013/2015</dc:title>
  <dc:creator>Utente</dc:creator>
  <cp:lastModifiedBy>Utente</cp:lastModifiedBy>
  <cp:revision>210</cp:revision>
  <dcterms:created xsi:type="dcterms:W3CDTF">2016-03-22T17:24:45Z</dcterms:created>
  <dcterms:modified xsi:type="dcterms:W3CDTF">2016-04-08T12:59:56Z</dcterms:modified>
</cp:coreProperties>
</file>